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6"/>
  </p:notesMasterIdLst>
  <p:sldIdLst>
    <p:sldId id="298" r:id="rId2"/>
    <p:sldId id="348" r:id="rId3"/>
    <p:sldId id="328" r:id="rId4"/>
    <p:sldId id="352" r:id="rId5"/>
    <p:sldId id="349" r:id="rId6"/>
    <p:sldId id="270" r:id="rId7"/>
    <p:sldId id="315" r:id="rId8"/>
    <p:sldId id="261" r:id="rId9"/>
    <p:sldId id="317" r:id="rId10"/>
    <p:sldId id="331" r:id="rId11"/>
    <p:sldId id="332" r:id="rId12"/>
    <p:sldId id="350" r:id="rId13"/>
    <p:sldId id="267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53" r:id="rId24"/>
    <p:sldId id="354" r:id="rId25"/>
    <p:sldId id="343" r:id="rId26"/>
    <p:sldId id="257" r:id="rId27"/>
    <p:sldId id="258" r:id="rId28"/>
    <p:sldId id="299" r:id="rId29"/>
    <p:sldId id="291" r:id="rId30"/>
    <p:sldId id="307" r:id="rId31"/>
    <p:sldId id="316" r:id="rId32"/>
    <p:sldId id="303" r:id="rId33"/>
    <p:sldId id="304" r:id="rId34"/>
    <p:sldId id="29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989"/>
    <p:restoredTop sz="94694"/>
  </p:normalViewPr>
  <p:slideViewPr>
    <p:cSldViewPr snapToGrid="0">
      <p:cViewPr varScale="1">
        <p:scale>
          <a:sx n="74" d="100"/>
          <a:sy n="74" d="100"/>
        </p:scale>
        <p:origin x="200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735C2-9572-4635-8470-725E2056CD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C8184-B596-4568-AF9B-2616D6026313}">
      <dgm:prSet/>
      <dgm:spPr/>
      <dgm:t>
        <a:bodyPr/>
        <a:lstStyle/>
        <a:p>
          <a:r>
            <a:rPr lang="en-US" b="1" dirty="0"/>
            <a:t>Categorical data </a:t>
          </a:r>
          <a:r>
            <a:rPr lang="en-US" dirty="0"/>
            <a:t>represent qualitative characteristics. Categorical data can take on numerical values, but those numbers don’t have mathematical meaning.</a:t>
          </a:r>
        </a:p>
      </dgm:t>
    </dgm:pt>
    <dgm:pt modelId="{D7C5ECC7-BEBB-45A9-8092-2CCAC3A71E6B}" type="parTrans" cxnId="{7210F725-0056-46EA-9E9E-D0EAF3205A24}">
      <dgm:prSet/>
      <dgm:spPr/>
      <dgm:t>
        <a:bodyPr/>
        <a:lstStyle/>
        <a:p>
          <a:endParaRPr lang="en-US"/>
        </a:p>
      </dgm:t>
    </dgm:pt>
    <dgm:pt modelId="{FC673EBF-5C69-4862-9950-BA438C3703E4}" type="sibTrans" cxnId="{7210F725-0056-46EA-9E9E-D0EAF3205A24}">
      <dgm:prSet/>
      <dgm:spPr/>
      <dgm:t>
        <a:bodyPr/>
        <a:lstStyle/>
        <a:p>
          <a:endParaRPr lang="en-US"/>
        </a:p>
      </dgm:t>
    </dgm:pt>
    <dgm:pt modelId="{CF508304-EEC8-4129-A6D7-CEC829651CCB}">
      <dgm:prSet/>
      <dgm:spPr/>
      <dgm:t>
        <a:bodyPr/>
        <a:lstStyle/>
        <a:p>
          <a:r>
            <a:rPr lang="en-US" b="1"/>
            <a:t>Ordinal data </a:t>
          </a:r>
          <a:r>
            <a:rPr lang="en-US"/>
            <a:t>represent mixes numerical and categorical data. The data fall into categories, but the numbers placed on the categories have meaning. </a:t>
          </a:r>
        </a:p>
      </dgm:t>
    </dgm:pt>
    <dgm:pt modelId="{F8531037-B75D-4A5D-AA5A-344D8000AA7A}" type="parTrans" cxnId="{71070842-4845-4E38-A853-DEB153064641}">
      <dgm:prSet/>
      <dgm:spPr/>
      <dgm:t>
        <a:bodyPr/>
        <a:lstStyle/>
        <a:p>
          <a:endParaRPr lang="en-US"/>
        </a:p>
      </dgm:t>
    </dgm:pt>
    <dgm:pt modelId="{D87C6928-C01C-4BCE-B949-E842D03E1F21}" type="sibTrans" cxnId="{71070842-4845-4E38-A853-DEB153064641}">
      <dgm:prSet/>
      <dgm:spPr/>
      <dgm:t>
        <a:bodyPr/>
        <a:lstStyle/>
        <a:p>
          <a:endParaRPr lang="en-US"/>
        </a:p>
      </dgm:t>
    </dgm:pt>
    <dgm:pt modelId="{5E7EBF90-D852-401A-A0FC-CDD83B3949A4}">
      <dgm:prSet/>
      <dgm:spPr/>
      <dgm:t>
        <a:bodyPr/>
        <a:lstStyle/>
        <a:p>
          <a:r>
            <a:rPr lang="en-US" b="1" dirty="0"/>
            <a:t>Quantitative data </a:t>
          </a:r>
          <a:r>
            <a:rPr lang="en-US" dirty="0"/>
            <a:t>represent numerical values.  Values can be interpreted mathematically. </a:t>
          </a:r>
        </a:p>
      </dgm:t>
    </dgm:pt>
    <dgm:pt modelId="{488CF817-770E-483C-82D6-AA523ADBB430}" type="parTrans" cxnId="{8B00BB4D-139F-465F-85D0-912908F89C1F}">
      <dgm:prSet/>
      <dgm:spPr/>
      <dgm:t>
        <a:bodyPr/>
        <a:lstStyle/>
        <a:p>
          <a:endParaRPr lang="en-US"/>
        </a:p>
      </dgm:t>
    </dgm:pt>
    <dgm:pt modelId="{0D67B830-3615-4F74-B7A9-ACE282C7333E}" type="sibTrans" cxnId="{8B00BB4D-139F-465F-85D0-912908F89C1F}">
      <dgm:prSet/>
      <dgm:spPr/>
      <dgm:t>
        <a:bodyPr/>
        <a:lstStyle/>
        <a:p>
          <a:endParaRPr lang="en-US"/>
        </a:p>
      </dgm:t>
    </dgm:pt>
    <dgm:pt modelId="{5743A44E-D799-483D-9CD5-C5C8F2EAD469}">
      <dgm:prSet/>
      <dgm:spPr/>
      <dgm:t>
        <a:bodyPr/>
        <a:lstStyle/>
        <a:p>
          <a:r>
            <a:rPr lang="en-US" b="1"/>
            <a:t>Relational data </a:t>
          </a:r>
          <a:r>
            <a:rPr lang="en-US"/>
            <a:t>represent how numerical and categorical data are related</a:t>
          </a:r>
        </a:p>
      </dgm:t>
    </dgm:pt>
    <dgm:pt modelId="{D282556A-3758-4103-9CAA-130AF80192D4}" type="parTrans" cxnId="{5FF20190-2951-48E1-AB18-DD8E9E08CB16}">
      <dgm:prSet/>
      <dgm:spPr/>
      <dgm:t>
        <a:bodyPr/>
        <a:lstStyle/>
        <a:p>
          <a:endParaRPr lang="en-US"/>
        </a:p>
      </dgm:t>
    </dgm:pt>
    <dgm:pt modelId="{0492815A-F106-400F-AF33-8179BF52D31D}" type="sibTrans" cxnId="{5FF20190-2951-48E1-AB18-DD8E9E08CB16}">
      <dgm:prSet/>
      <dgm:spPr/>
      <dgm:t>
        <a:bodyPr/>
        <a:lstStyle/>
        <a:p>
          <a:endParaRPr lang="en-US"/>
        </a:p>
      </dgm:t>
    </dgm:pt>
    <dgm:pt modelId="{EB456A04-1673-49D8-ABE2-446EEF63543C}">
      <dgm:prSet/>
      <dgm:spPr/>
      <dgm:t>
        <a:bodyPr/>
        <a:lstStyle/>
        <a:p>
          <a:r>
            <a:rPr lang="en-US" b="1"/>
            <a:t>Spatial data</a:t>
          </a:r>
          <a:r>
            <a:rPr lang="en-US"/>
            <a:t> represents information about the physical location and shape</a:t>
          </a:r>
        </a:p>
      </dgm:t>
    </dgm:pt>
    <dgm:pt modelId="{0FC021D5-49F4-4932-9426-BB6C1764ED2B}" type="parTrans" cxnId="{1AE07326-7BC8-4F2D-B5EB-01C69FFF8C81}">
      <dgm:prSet/>
      <dgm:spPr/>
      <dgm:t>
        <a:bodyPr/>
        <a:lstStyle/>
        <a:p>
          <a:endParaRPr lang="en-US"/>
        </a:p>
      </dgm:t>
    </dgm:pt>
    <dgm:pt modelId="{D51A000B-D089-4153-82E6-FDE145AE7370}" type="sibTrans" cxnId="{1AE07326-7BC8-4F2D-B5EB-01C69FFF8C81}">
      <dgm:prSet/>
      <dgm:spPr/>
      <dgm:t>
        <a:bodyPr/>
        <a:lstStyle/>
        <a:p>
          <a:endParaRPr lang="en-US"/>
        </a:p>
      </dgm:t>
    </dgm:pt>
    <dgm:pt modelId="{58E1FEF7-9896-435C-8205-FC13E5417922}" type="pres">
      <dgm:prSet presAssocID="{744735C2-9572-4635-8470-725E2056CD72}" presName="root" presStyleCnt="0">
        <dgm:presLayoutVars>
          <dgm:dir/>
          <dgm:resizeHandles val="exact"/>
        </dgm:presLayoutVars>
      </dgm:prSet>
      <dgm:spPr/>
    </dgm:pt>
    <dgm:pt modelId="{4C46FB13-CE24-4002-B22A-55AAB881CC66}" type="pres">
      <dgm:prSet presAssocID="{F54C8184-B596-4568-AF9B-2616D6026313}" presName="compNode" presStyleCnt="0"/>
      <dgm:spPr/>
    </dgm:pt>
    <dgm:pt modelId="{C67BD902-1441-4A71-AB70-524386CFC6CE}" type="pres">
      <dgm:prSet presAssocID="{F54C8184-B596-4568-AF9B-2616D6026313}" presName="bgRect" presStyleLbl="bgShp" presStyleIdx="0" presStyleCnt="5"/>
      <dgm:spPr/>
    </dgm:pt>
    <dgm:pt modelId="{1111F38D-2F4F-4D01-887C-13BCC840F2BA}" type="pres">
      <dgm:prSet presAssocID="{F54C8184-B596-4568-AF9B-2616D60263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 outline"/>
        </a:ext>
      </dgm:extLst>
    </dgm:pt>
    <dgm:pt modelId="{EF0F7224-197C-488E-AF0F-85C03A0DC259}" type="pres">
      <dgm:prSet presAssocID="{F54C8184-B596-4568-AF9B-2616D6026313}" presName="spaceRect" presStyleCnt="0"/>
      <dgm:spPr/>
    </dgm:pt>
    <dgm:pt modelId="{CDA38811-8819-47C9-AE7C-FED7408E81F4}" type="pres">
      <dgm:prSet presAssocID="{F54C8184-B596-4568-AF9B-2616D6026313}" presName="parTx" presStyleLbl="revTx" presStyleIdx="0" presStyleCnt="5">
        <dgm:presLayoutVars>
          <dgm:chMax val="0"/>
          <dgm:chPref val="0"/>
        </dgm:presLayoutVars>
      </dgm:prSet>
      <dgm:spPr/>
    </dgm:pt>
    <dgm:pt modelId="{95FC6004-8582-45BC-9876-F9A298DB4E1F}" type="pres">
      <dgm:prSet presAssocID="{FC673EBF-5C69-4862-9950-BA438C3703E4}" presName="sibTrans" presStyleCnt="0"/>
      <dgm:spPr/>
    </dgm:pt>
    <dgm:pt modelId="{2137BFB4-6923-4677-A274-84B181F429DD}" type="pres">
      <dgm:prSet presAssocID="{CF508304-EEC8-4129-A6D7-CEC829651CCB}" presName="compNode" presStyleCnt="0"/>
      <dgm:spPr/>
    </dgm:pt>
    <dgm:pt modelId="{4A8FC4E8-289D-441B-8872-FCFAC0B99F35}" type="pres">
      <dgm:prSet presAssocID="{CF508304-EEC8-4129-A6D7-CEC829651CCB}" presName="bgRect" presStyleLbl="bgShp" presStyleIdx="1" presStyleCnt="5"/>
      <dgm:spPr/>
    </dgm:pt>
    <dgm:pt modelId="{98188C9E-730E-49D1-934F-C2821F737940}" type="pres">
      <dgm:prSet presAssocID="{CF508304-EEC8-4129-A6D7-CEC829651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44AD16-7A8C-4B56-974C-7BB00520B228}" type="pres">
      <dgm:prSet presAssocID="{CF508304-EEC8-4129-A6D7-CEC829651CCB}" presName="spaceRect" presStyleCnt="0"/>
      <dgm:spPr/>
    </dgm:pt>
    <dgm:pt modelId="{D7732C7D-24FA-42C1-AE81-90323416BDA7}" type="pres">
      <dgm:prSet presAssocID="{CF508304-EEC8-4129-A6D7-CEC829651CCB}" presName="parTx" presStyleLbl="revTx" presStyleIdx="1" presStyleCnt="5">
        <dgm:presLayoutVars>
          <dgm:chMax val="0"/>
          <dgm:chPref val="0"/>
        </dgm:presLayoutVars>
      </dgm:prSet>
      <dgm:spPr/>
    </dgm:pt>
    <dgm:pt modelId="{83B3A2C6-7A9F-40EE-8AF4-F3573B2A9163}" type="pres">
      <dgm:prSet presAssocID="{D87C6928-C01C-4BCE-B949-E842D03E1F21}" presName="sibTrans" presStyleCnt="0"/>
      <dgm:spPr/>
    </dgm:pt>
    <dgm:pt modelId="{770F7978-F6FF-4E5B-80BD-F6F0A0E0FB23}" type="pres">
      <dgm:prSet presAssocID="{5E7EBF90-D852-401A-A0FC-CDD83B3949A4}" presName="compNode" presStyleCnt="0"/>
      <dgm:spPr/>
    </dgm:pt>
    <dgm:pt modelId="{199478E5-5185-484E-AEBB-10B2F515AD0A}" type="pres">
      <dgm:prSet presAssocID="{5E7EBF90-D852-401A-A0FC-CDD83B3949A4}" presName="bgRect" presStyleLbl="bgShp" presStyleIdx="2" presStyleCnt="5"/>
      <dgm:spPr/>
    </dgm:pt>
    <dgm:pt modelId="{A24F6046-2315-4C98-8AC1-582B5A23AF4C}" type="pres">
      <dgm:prSet presAssocID="{5E7EBF90-D852-401A-A0FC-CDD83B3949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4121691-D9EC-47A7-8557-7F1C4F56A180}" type="pres">
      <dgm:prSet presAssocID="{5E7EBF90-D852-401A-A0FC-CDD83B3949A4}" presName="spaceRect" presStyleCnt="0"/>
      <dgm:spPr/>
    </dgm:pt>
    <dgm:pt modelId="{FA9C9AFD-C5B9-451F-9156-A3DA8977BD86}" type="pres">
      <dgm:prSet presAssocID="{5E7EBF90-D852-401A-A0FC-CDD83B3949A4}" presName="parTx" presStyleLbl="revTx" presStyleIdx="2" presStyleCnt="5">
        <dgm:presLayoutVars>
          <dgm:chMax val="0"/>
          <dgm:chPref val="0"/>
        </dgm:presLayoutVars>
      </dgm:prSet>
      <dgm:spPr/>
    </dgm:pt>
    <dgm:pt modelId="{02EDA048-7608-4356-A57A-1B26808B14BE}" type="pres">
      <dgm:prSet presAssocID="{0D67B830-3615-4F74-B7A9-ACE282C7333E}" presName="sibTrans" presStyleCnt="0"/>
      <dgm:spPr/>
    </dgm:pt>
    <dgm:pt modelId="{FC949D43-F9A8-4937-8CBC-B58CFE6CE6C5}" type="pres">
      <dgm:prSet presAssocID="{5743A44E-D799-483D-9CD5-C5C8F2EAD469}" presName="compNode" presStyleCnt="0"/>
      <dgm:spPr/>
    </dgm:pt>
    <dgm:pt modelId="{7D7559CE-3FC7-43FD-8078-1A5E4DB58E6B}" type="pres">
      <dgm:prSet presAssocID="{5743A44E-D799-483D-9CD5-C5C8F2EAD469}" presName="bgRect" presStyleLbl="bgShp" presStyleIdx="3" presStyleCnt="5"/>
      <dgm:spPr/>
    </dgm:pt>
    <dgm:pt modelId="{488D936C-137C-4A93-BD8A-B33C85FE1E14}" type="pres">
      <dgm:prSet presAssocID="{5743A44E-D799-483D-9CD5-C5C8F2EAD4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ACB3FB-8BDE-48AE-A493-494BA07C3C74}" type="pres">
      <dgm:prSet presAssocID="{5743A44E-D799-483D-9CD5-C5C8F2EAD469}" presName="spaceRect" presStyleCnt="0"/>
      <dgm:spPr/>
    </dgm:pt>
    <dgm:pt modelId="{9E602F5D-C27C-4D19-9B64-95AE06BD18F5}" type="pres">
      <dgm:prSet presAssocID="{5743A44E-D799-483D-9CD5-C5C8F2EAD469}" presName="parTx" presStyleLbl="revTx" presStyleIdx="3" presStyleCnt="5">
        <dgm:presLayoutVars>
          <dgm:chMax val="0"/>
          <dgm:chPref val="0"/>
        </dgm:presLayoutVars>
      </dgm:prSet>
      <dgm:spPr/>
    </dgm:pt>
    <dgm:pt modelId="{7CD3ED79-9318-4E83-8F89-69C0080E33CA}" type="pres">
      <dgm:prSet presAssocID="{0492815A-F106-400F-AF33-8179BF52D31D}" presName="sibTrans" presStyleCnt="0"/>
      <dgm:spPr/>
    </dgm:pt>
    <dgm:pt modelId="{729E4C7A-19B0-4DFB-8ABE-8B75A6A1E5D4}" type="pres">
      <dgm:prSet presAssocID="{EB456A04-1673-49D8-ABE2-446EEF63543C}" presName="compNode" presStyleCnt="0"/>
      <dgm:spPr/>
    </dgm:pt>
    <dgm:pt modelId="{6F533C63-2BF4-4E71-952D-AC230200C3D2}" type="pres">
      <dgm:prSet presAssocID="{EB456A04-1673-49D8-ABE2-446EEF63543C}" presName="bgRect" presStyleLbl="bgShp" presStyleIdx="4" presStyleCnt="5"/>
      <dgm:spPr/>
    </dgm:pt>
    <dgm:pt modelId="{DDEE5515-B8E3-4D60-B106-9FCE67EF69D8}" type="pres">
      <dgm:prSet presAssocID="{EB456A04-1673-49D8-ABE2-446EEF6354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9E527A6-CDCE-4305-BD7D-776179F15DF0}" type="pres">
      <dgm:prSet presAssocID="{EB456A04-1673-49D8-ABE2-446EEF63543C}" presName="spaceRect" presStyleCnt="0"/>
      <dgm:spPr/>
    </dgm:pt>
    <dgm:pt modelId="{B3A633D0-A4D5-417C-8465-CF27BE93AD18}" type="pres">
      <dgm:prSet presAssocID="{EB456A04-1673-49D8-ABE2-446EEF63543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123623-3C0E-4DB1-A79B-6916ACBAF599}" type="presOf" srcId="{5743A44E-D799-483D-9CD5-C5C8F2EAD469}" destId="{9E602F5D-C27C-4D19-9B64-95AE06BD18F5}" srcOrd="0" destOrd="0" presId="urn:microsoft.com/office/officeart/2018/2/layout/IconVerticalSolidList"/>
    <dgm:cxn modelId="{7210F725-0056-46EA-9E9E-D0EAF3205A24}" srcId="{744735C2-9572-4635-8470-725E2056CD72}" destId="{F54C8184-B596-4568-AF9B-2616D6026313}" srcOrd="0" destOrd="0" parTransId="{D7C5ECC7-BEBB-45A9-8092-2CCAC3A71E6B}" sibTransId="{FC673EBF-5C69-4862-9950-BA438C3703E4}"/>
    <dgm:cxn modelId="{1AE07326-7BC8-4F2D-B5EB-01C69FFF8C81}" srcId="{744735C2-9572-4635-8470-725E2056CD72}" destId="{EB456A04-1673-49D8-ABE2-446EEF63543C}" srcOrd="4" destOrd="0" parTransId="{0FC021D5-49F4-4932-9426-BB6C1764ED2B}" sibTransId="{D51A000B-D089-4153-82E6-FDE145AE7370}"/>
    <dgm:cxn modelId="{71070842-4845-4E38-A853-DEB153064641}" srcId="{744735C2-9572-4635-8470-725E2056CD72}" destId="{CF508304-EEC8-4129-A6D7-CEC829651CCB}" srcOrd="1" destOrd="0" parTransId="{F8531037-B75D-4A5D-AA5A-344D8000AA7A}" sibTransId="{D87C6928-C01C-4BCE-B949-E842D03E1F21}"/>
    <dgm:cxn modelId="{8B00BB4D-139F-465F-85D0-912908F89C1F}" srcId="{744735C2-9572-4635-8470-725E2056CD72}" destId="{5E7EBF90-D852-401A-A0FC-CDD83B3949A4}" srcOrd="2" destOrd="0" parTransId="{488CF817-770E-483C-82D6-AA523ADBB430}" sibTransId="{0D67B830-3615-4F74-B7A9-ACE282C7333E}"/>
    <dgm:cxn modelId="{83BD3F52-1FB7-4901-AFBE-DE91C8D0E2AF}" type="presOf" srcId="{744735C2-9572-4635-8470-725E2056CD72}" destId="{58E1FEF7-9896-435C-8205-FC13E5417922}" srcOrd="0" destOrd="0" presId="urn:microsoft.com/office/officeart/2018/2/layout/IconVerticalSolidList"/>
    <dgm:cxn modelId="{39265684-C82D-43B5-863E-1C7851588495}" type="presOf" srcId="{5E7EBF90-D852-401A-A0FC-CDD83B3949A4}" destId="{FA9C9AFD-C5B9-451F-9156-A3DA8977BD86}" srcOrd="0" destOrd="0" presId="urn:microsoft.com/office/officeart/2018/2/layout/IconVerticalSolidList"/>
    <dgm:cxn modelId="{5FF20190-2951-48E1-AB18-DD8E9E08CB16}" srcId="{744735C2-9572-4635-8470-725E2056CD72}" destId="{5743A44E-D799-483D-9CD5-C5C8F2EAD469}" srcOrd="3" destOrd="0" parTransId="{D282556A-3758-4103-9CAA-130AF80192D4}" sibTransId="{0492815A-F106-400F-AF33-8179BF52D31D}"/>
    <dgm:cxn modelId="{C3375497-A15F-46BF-926B-87A3BA5AF84B}" type="presOf" srcId="{CF508304-EEC8-4129-A6D7-CEC829651CCB}" destId="{D7732C7D-24FA-42C1-AE81-90323416BDA7}" srcOrd="0" destOrd="0" presId="urn:microsoft.com/office/officeart/2018/2/layout/IconVerticalSolidList"/>
    <dgm:cxn modelId="{F736BFD4-657B-4B83-A149-18CDABDE6C9A}" type="presOf" srcId="{EB456A04-1673-49D8-ABE2-446EEF63543C}" destId="{B3A633D0-A4D5-417C-8465-CF27BE93AD18}" srcOrd="0" destOrd="0" presId="urn:microsoft.com/office/officeart/2018/2/layout/IconVerticalSolidList"/>
    <dgm:cxn modelId="{DF9D17D6-0810-4EF5-96C5-CBD815C52EDA}" type="presOf" srcId="{F54C8184-B596-4568-AF9B-2616D6026313}" destId="{CDA38811-8819-47C9-AE7C-FED7408E81F4}" srcOrd="0" destOrd="0" presId="urn:microsoft.com/office/officeart/2018/2/layout/IconVerticalSolidList"/>
    <dgm:cxn modelId="{F3833A25-53F3-4A47-A6FF-BADF1D8FA11B}" type="presParOf" srcId="{58E1FEF7-9896-435C-8205-FC13E5417922}" destId="{4C46FB13-CE24-4002-B22A-55AAB881CC66}" srcOrd="0" destOrd="0" presId="urn:microsoft.com/office/officeart/2018/2/layout/IconVerticalSolidList"/>
    <dgm:cxn modelId="{32D38F18-CDA5-4521-976D-01267E2F17E3}" type="presParOf" srcId="{4C46FB13-CE24-4002-B22A-55AAB881CC66}" destId="{C67BD902-1441-4A71-AB70-524386CFC6CE}" srcOrd="0" destOrd="0" presId="urn:microsoft.com/office/officeart/2018/2/layout/IconVerticalSolidList"/>
    <dgm:cxn modelId="{FF4437A2-DF48-40E5-A905-41784615CD1D}" type="presParOf" srcId="{4C46FB13-CE24-4002-B22A-55AAB881CC66}" destId="{1111F38D-2F4F-4D01-887C-13BCC840F2BA}" srcOrd="1" destOrd="0" presId="urn:microsoft.com/office/officeart/2018/2/layout/IconVerticalSolidList"/>
    <dgm:cxn modelId="{53B71CCA-79AD-4925-A4A0-A1D98943C929}" type="presParOf" srcId="{4C46FB13-CE24-4002-B22A-55AAB881CC66}" destId="{EF0F7224-197C-488E-AF0F-85C03A0DC259}" srcOrd="2" destOrd="0" presId="urn:microsoft.com/office/officeart/2018/2/layout/IconVerticalSolidList"/>
    <dgm:cxn modelId="{5CD4655B-55B8-4E5E-8DF0-66C673CB667B}" type="presParOf" srcId="{4C46FB13-CE24-4002-B22A-55AAB881CC66}" destId="{CDA38811-8819-47C9-AE7C-FED7408E81F4}" srcOrd="3" destOrd="0" presId="urn:microsoft.com/office/officeart/2018/2/layout/IconVerticalSolidList"/>
    <dgm:cxn modelId="{DBF214D7-EE36-4044-9B4E-2423680A037F}" type="presParOf" srcId="{58E1FEF7-9896-435C-8205-FC13E5417922}" destId="{95FC6004-8582-45BC-9876-F9A298DB4E1F}" srcOrd="1" destOrd="0" presId="urn:microsoft.com/office/officeart/2018/2/layout/IconVerticalSolidList"/>
    <dgm:cxn modelId="{75E312F0-2462-407F-A14B-856C4749BDEF}" type="presParOf" srcId="{58E1FEF7-9896-435C-8205-FC13E5417922}" destId="{2137BFB4-6923-4677-A274-84B181F429DD}" srcOrd="2" destOrd="0" presId="urn:microsoft.com/office/officeart/2018/2/layout/IconVerticalSolidList"/>
    <dgm:cxn modelId="{5DB742A3-1057-4778-B321-60BA1DA96732}" type="presParOf" srcId="{2137BFB4-6923-4677-A274-84B181F429DD}" destId="{4A8FC4E8-289D-441B-8872-FCFAC0B99F35}" srcOrd="0" destOrd="0" presId="urn:microsoft.com/office/officeart/2018/2/layout/IconVerticalSolidList"/>
    <dgm:cxn modelId="{88E006BE-A393-4C08-8803-536E45E37831}" type="presParOf" srcId="{2137BFB4-6923-4677-A274-84B181F429DD}" destId="{98188C9E-730E-49D1-934F-C2821F737940}" srcOrd="1" destOrd="0" presId="urn:microsoft.com/office/officeart/2018/2/layout/IconVerticalSolidList"/>
    <dgm:cxn modelId="{992604A2-B15E-4CE4-BA00-2F89B094E91A}" type="presParOf" srcId="{2137BFB4-6923-4677-A274-84B181F429DD}" destId="{CF44AD16-7A8C-4B56-974C-7BB00520B228}" srcOrd="2" destOrd="0" presId="urn:microsoft.com/office/officeart/2018/2/layout/IconVerticalSolidList"/>
    <dgm:cxn modelId="{8A592800-1E8F-4EE6-A879-5051BD1CEAC5}" type="presParOf" srcId="{2137BFB4-6923-4677-A274-84B181F429DD}" destId="{D7732C7D-24FA-42C1-AE81-90323416BDA7}" srcOrd="3" destOrd="0" presId="urn:microsoft.com/office/officeart/2018/2/layout/IconVerticalSolidList"/>
    <dgm:cxn modelId="{ED117543-941B-427C-BA5E-A288C40DF3E2}" type="presParOf" srcId="{58E1FEF7-9896-435C-8205-FC13E5417922}" destId="{83B3A2C6-7A9F-40EE-8AF4-F3573B2A9163}" srcOrd="3" destOrd="0" presId="urn:microsoft.com/office/officeart/2018/2/layout/IconVerticalSolidList"/>
    <dgm:cxn modelId="{3CBE674A-0AA0-4FA9-B5BD-11005A2E9EF2}" type="presParOf" srcId="{58E1FEF7-9896-435C-8205-FC13E5417922}" destId="{770F7978-F6FF-4E5B-80BD-F6F0A0E0FB23}" srcOrd="4" destOrd="0" presId="urn:microsoft.com/office/officeart/2018/2/layout/IconVerticalSolidList"/>
    <dgm:cxn modelId="{F158CBC9-AF0B-48D5-A552-58D92188A99B}" type="presParOf" srcId="{770F7978-F6FF-4E5B-80BD-F6F0A0E0FB23}" destId="{199478E5-5185-484E-AEBB-10B2F515AD0A}" srcOrd="0" destOrd="0" presId="urn:microsoft.com/office/officeart/2018/2/layout/IconVerticalSolidList"/>
    <dgm:cxn modelId="{CD13EC5E-80E8-4B63-85D7-60615B2DDABA}" type="presParOf" srcId="{770F7978-F6FF-4E5B-80BD-F6F0A0E0FB23}" destId="{A24F6046-2315-4C98-8AC1-582B5A23AF4C}" srcOrd="1" destOrd="0" presId="urn:microsoft.com/office/officeart/2018/2/layout/IconVerticalSolidList"/>
    <dgm:cxn modelId="{5CB821AB-A195-4D29-A9FC-62A7C1E5CB3F}" type="presParOf" srcId="{770F7978-F6FF-4E5B-80BD-F6F0A0E0FB23}" destId="{64121691-D9EC-47A7-8557-7F1C4F56A180}" srcOrd="2" destOrd="0" presId="urn:microsoft.com/office/officeart/2018/2/layout/IconVerticalSolidList"/>
    <dgm:cxn modelId="{18740ED1-E3B7-472C-AA3E-28B14ABFF279}" type="presParOf" srcId="{770F7978-F6FF-4E5B-80BD-F6F0A0E0FB23}" destId="{FA9C9AFD-C5B9-451F-9156-A3DA8977BD86}" srcOrd="3" destOrd="0" presId="urn:microsoft.com/office/officeart/2018/2/layout/IconVerticalSolidList"/>
    <dgm:cxn modelId="{6556302E-368F-4CB4-8D13-20A1C8C4A080}" type="presParOf" srcId="{58E1FEF7-9896-435C-8205-FC13E5417922}" destId="{02EDA048-7608-4356-A57A-1B26808B14BE}" srcOrd="5" destOrd="0" presId="urn:microsoft.com/office/officeart/2018/2/layout/IconVerticalSolidList"/>
    <dgm:cxn modelId="{68D52FC5-A50D-4582-A519-F076B6FB7E81}" type="presParOf" srcId="{58E1FEF7-9896-435C-8205-FC13E5417922}" destId="{FC949D43-F9A8-4937-8CBC-B58CFE6CE6C5}" srcOrd="6" destOrd="0" presId="urn:microsoft.com/office/officeart/2018/2/layout/IconVerticalSolidList"/>
    <dgm:cxn modelId="{554B49CF-5F89-43DF-82C5-E904B27556C6}" type="presParOf" srcId="{FC949D43-F9A8-4937-8CBC-B58CFE6CE6C5}" destId="{7D7559CE-3FC7-43FD-8078-1A5E4DB58E6B}" srcOrd="0" destOrd="0" presId="urn:microsoft.com/office/officeart/2018/2/layout/IconVerticalSolidList"/>
    <dgm:cxn modelId="{82CD786A-81E3-450C-9279-D65DD6932F39}" type="presParOf" srcId="{FC949D43-F9A8-4937-8CBC-B58CFE6CE6C5}" destId="{488D936C-137C-4A93-BD8A-B33C85FE1E14}" srcOrd="1" destOrd="0" presId="urn:microsoft.com/office/officeart/2018/2/layout/IconVerticalSolidList"/>
    <dgm:cxn modelId="{93669495-650F-40EE-8457-58DF4E47A5D0}" type="presParOf" srcId="{FC949D43-F9A8-4937-8CBC-B58CFE6CE6C5}" destId="{7BACB3FB-8BDE-48AE-A493-494BA07C3C74}" srcOrd="2" destOrd="0" presId="urn:microsoft.com/office/officeart/2018/2/layout/IconVerticalSolidList"/>
    <dgm:cxn modelId="{EF4A64D8-89DF-4C92-883F-8D1522C04CB2}" type="presParOf" srcId="{FC949D43-F9A8-4937-8CBC-B58CFE6CE6C5}" destId="{9E602F5D-C27C-4D19-9B64-95AE06BD18F5}" srcOrd="3" destOrd="0" presId="urn:microsoft.com/office/officeart/2018/2/layout/IconVerticalSolidList"/>
    <dgm:cxn modelId="{CCBBD170-E423-4A53-9356-F50B0C0C5503}" type="presParOf" srcId="{58E1FEF7-9896-435C-8205-FC13E5417922}" destId="{7CD3ED79-9318-4E83-8F89-69C0080E33CA}" srcOrd="7" destOrd="0" presId="urn:microsoft.com/office/officeart/2018/2/layout/IconVerticalSolidList"/>
    <dgm:cxn modelId="{F0EF3206-6DBB-4026-BE1D-566FF4AEF05A}" type="presParOf" srcId="{58E1FEF7-9896-435C-8205-FC13E5417922}" destId="{729E4C7A-19B0-4DFB-8ABE-8B75A6A1E5D4}" srcOrd="8" destOrd="0" presId="urn:microsoft.com/office/officeart/2018/2/layout/IconVerticalSolidList"/>
    <dgm:cxn modelId="{E7A6AFFE-BF03-46F5-AFB0-1E1CF3E90A1F}" type="presParOf" srcId="{729E4C7A-19B0-4DFB-8ABE-8B75A6A1E5D4}" destId="{6F533C63-2BF4-4E71-952D-AC230200C3D2}" srcOrd="0" destOrd="0" presId="urn:microsoft.com/office/officeart/2018/2/layout/IconVerticalSolidList"/>
    <dgm:cxn modelId="{50BFD020-CD43-4BF3-84D1-A52B92EA8AB2}" type="presParOf" srcId="{729E4C7A-19B0-4DFB-8ABE-8B75A6A1E5D4}" destId="{DDEE5515-B8E3-4D60-B106-9FCE67EF69D8}" srcOrd="1" destOrd="0" presId="urn:microsoft.com/office/officeart/2018/2/layout/IconVerticalSolidList"/>
    <dgm:cxn modelId="{4EF4FD25-0F63-41E8-AE7B-ECC414177CCE}" type="presParOf" srcId="{729E4C7A-19B0-4DFB-8ABE-8B75A6A1E5D4}" destId="{F9E527A6-CDCE-4305-BD7D-776179F15DF0}" srcOrd="2" destOrd="0" presId="urn:microsoft.com/office/officeart/2018/2/layout/IconVerticalSolidList"/>
    <dgm:cxn modelId="{79795EC2-09D1-48E3-83A8-E895A60E0F60}" type="presParOf" srcId="{729E4C7A-19B0-4DFB-8ABE-8B75A6A1E5D4}" destId="{B3A633D0-A4D5-417C-8465-CF27BE93AD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BD902-1441-4A71-AB70-524386CFC6CE}">
      <dsp:nvSpPr>
        <dsp:cNvPr id="0" name=""/>
        <dsp:cNvSpPr/>
      </dsp:nvSpPr>
      <dsp:spPr>
        <a:xfrm>
          <a:off x="0" y="331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1F38D-2F4F-4D01-887C-13BCC840F2BA}">
      <dsp:nvSpPr>
        <dsp:cNvPr id="0" name=""/>
        <dsp:cNvSpPr/>
      </dsp:nvSpPr>
      <dsp:spPr>
        <a:xfrm>
          <a:off x="213796" y="162340"/>
          <a:ext cx="388720" cy="388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38811-8819-47C9-AE7C-FED7408E81F4}">
      <dsp:nvSpPr>
        <dsp:cNvPr id="0" name=""/>
        <dsp:cNvSpPr/>
      </dsp:nvSpPr>
      <dsp:spPr>
        <a:xfrm>
          <a:off x="816312" y="331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Categorical data </a:t>
          </a:r>
          <a:r>
            <a:rPr lang="en-US" sz="1500" kern="1200" dirty="0"/>
            <a:t>represent qualitative characteristics. Categorical data can take on numerical values, but those numbers don’t have mathematical meaning.</a:t>
          </a:r>
        </a:p>
      </dsp:txBody>
      <dsp:txXfrm>
        <a:off x="816312" y="3318"/>
        <a:ext cx="6847363" cy="706764"/>
      </dsp:txXfrm>
    </dsp:sp>
    <dsp:sp modelId="{4A8FC4E8-289D-441B-8872-FCFAC0B99F35}">
      <dsp:nvSpPr>
        <dsp:cNvPr id="0" name=""/>
        <dsp:cNvSpPr/>
      </dsp:nvSpPr>
      <dsp:spPr>
        <a:xfrm>
          <a:off x="0" y="886773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88C9E-730E-49D1-934F-C2821F737940}">
      <dsp:nvSpPr>
        <dsp:cNvPr id="0" name=""/>
        <dsp:cNvSpPr/>
      </dsp:nvSpPr>
      <dsp:spPr>
        <a:xfrm>
          <a:off x="213796" y="1045795"/>
          <a:ext cx="388720" cy="388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32C7D-24FA-42C1-AE81-90323416BDA7}">
      <dsp:nvSpPr>
        <dsp:cNvPr id="0" name=""/>
        <dsp:cNvSpPr/>
      </dsp:nvSpPr>
      <dsp:spPr>
        <a:xfrm>
          <a:off x="816312" y="886773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Ordinal data </a:t>
          </a:r>
          <a:r>
            <a:rPr lang="en-US" sz="1500" kern="1200"/>
            <a:t>represent mixes numerical and categorical data. The data fall into categories, but the numbers placed on the categories have meaning. </a:t>
          </a:r>
        </a:p>
      </dsp:txBody>
      <dsp:txXfrm>
        <a:off x="816312" y="886773"/>
        <a:ext cx="6847363" cy="706764"/>
      </dsp:txXfrm>
    </dsp:sp>
    <dsp:sp modelId="{199478E5-5185-484E-AEBB-10B2F515AD0A}">
      <dsp:nvSpPr>
        <dsp:cNvPr id="0" name=""/>
        <dsp:cNvSpPr/>
      </dsp:nvSpPr>
      <dsp:spPr>
        <a:xfrm>
          <a:off x="0" y="177022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F6046-2315-4C98-8AC1-582B5A23AF4C}">
      <dsp:nvSpPr>
        <dsp:cNvPr id="0" name=""/>
        <dsp:cNvSpPr/>
      </dsp:nvSpPr>
      <dsp:spPr>
        <a:xfrm>
          <a:off x="213796" y="1929250"/>
          <a:ext cx="388720" cy="388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9AFD-C5B9-451F-9156-A3DA8977BD86}">
      <dsp:nvSpPr>
        <dsp:cNvPr id="0" name=""/>
        <dsp:cNvSpPr/>
      </dsp:nvSpPr>
      <dsp:spPr>
        <a:xfrm>
          <a:off x="816312" y="177022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Quantitative data </a:t>
          </a:r>
          <a:r>
            <a:rPr lang="en-US" sz="1500" kern="1200" dirty="0"/>
            <a:t>represent numerical values.  Values can be interpreted mathematically. </a:t>
          </a:r>
        </a:p>
      </dsp:txBody>
      <dsp:txXfrm>
        <a:off x="816312" y="1770228"/>
        <a:ext cx="6847363" cy="706764"/>
      </dsp:txXfrm>
    </dsp:sp>
    <dsp:sp modelId="{7D7559CE-3FC7-43FD-8078-1A5E4DB58E6B}">
      <dsp:nvSpPr>
        <dsp:cNvPr id="0" name=""/>
        <dsp:cNvSpPr/>
      </dsp:nvSpPr>
      <dsp:spPr>
        <a:xfrm>
          <a:off x="0" y="2653684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D936C-137C-4A93-BD8A-B33C85FE1E14}">
      <dsp:nvSpPr>
        <dsp:cNvPr id="0" name=""/>
        <dsp:cNvSpPr/>
      </dsp:nvSpPr>
      <dsp:spPr>
        <a:xfrm>
          <a:off x="213796" y="2812706"/>
          <a:ext cx="388720" cy="388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2F5D-C27C-4D19-9B64-95AE06BD18F5}">
      <dsp:nvSpPr>
        <dsp:cNvPr id="0" name=""/>
        <dsp:cNvSpPr/>
      </dsp:nvSpPr>
      <dsp:spPr>
        <a:xfrm>
          <a:off x="816312" y="2653684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Relational data </a:t>
          </a:r>
          <a:r>
            <a:rPr lang="en-US" sz="1500" kern="1200"/>
            <a:t>represent how numerical and categorical data are related</a:t>
          </a:r>
        </a:p>
      </dsp:txBody>
      <dsp:txXfrm>
        <a:off x="816312" y="2653684"/>
        <a:ext cx="6847363" cy="706764"/>
      </dsp:txXfrm>
    </dsp:sp>
    <dsp:sp modelId="{6F533C63-2BF4-4E71-952D-AC230200C3D2}">
      <dsp:nvSpPr>
        <dsp:cNvPr id="0" name=""/>
        <dsp:cNvSpPr/>
      </dsp:nvSpPr>
      <dsp:spPr>
        <a:xfrm>
          <a:off x="0" y="3537139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E5515-B8E3-4D60-B106-9FCE67EF69D8}">
      <dsp:nvSpPr>
        <dsp:cNvPr id="0" name=""/>
        <dsp:cNvSpPr/>
      </dsp:nvSpPr>
      <dsp:spPr>
        <a:xfrm>
          <a:off x="213796" y="3696161"/>
          <a:ext cx="388720" cy="388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3D0-A4D5-417C-8465-CF27BE93AD18}">
      <dsp:nvSpPr>
        <dsp:cNvPr id="0" name=""/>
        <dsp:cNvSpPr/>
      </dsp:nvSpPr>
      <dsp:spPr>
        <a:xfrm>
          <a:off x="816312" y="3537139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Spatial data</a:t>
          </a:r>
          <a:r>
            <a:rPr lang="en-US" sz="1500" kern="1200"/>
            <a:t> represents information about the physical location and shape</a:t>
          </a:r>
        </a:p>
      </dsp:txBody>
      <dsp:txXfrm>
        <a:off x="816312" y="3537139"/>
        <a:ext cx="6847363" cy="70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31:03.8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23989 9603 13469,'22'-11'0,"-5"2"0</inkml:trace>
  <inkml:trace contextRef="#ctx0" brushRef="#br0" timeOffset="344">25694 9485 23903,'0'-21'-359,"0"3"-2250,0 18-7222,9 0 9500,-7 0 0,7 0 1,-9 0-1</inkml:trace>
  <inkml:trace contextRef="#ctx0" brushRef="#br0" timeOffset="909">22186 11720 17337,'-20'0'1259,"1"-9"-2068,8 7-6117,19-16 6926,23 7 0,-7 1 0,2 1 0</inkml:trace>
  <inkml:trace contextRef="#ctx0" brushRef="#br0" timeOffset="1134">23813 11328 16168,'10'0'3868,"-1"0"-4138,-9 8-2878,0 3 3148,0 9 0,0-9 0,0-3 0</inkml:trace>
  <inkml:trace contextRef="#ctx0" brushRef="#br0" timeOffset="1476">24106 12993 18866,'-19'-8'-1709,"8"-3"1709,2-9 0,9 9 0,0 3 0</inkml:trace>
  <inkml:trace contextRef="#ctx0" brushRef="#br0" timeOffset="1809">25694 13111 10681,'22'0'0,"-5"0"0</inkml:trace>
  <inkml:trace contextRef="#ctx0" brushRef="#br0" timeOffset="2142">27536 11367 20395,'0'0'0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35:59.56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27262 8525 16618,'-20'39'989,"-8"0"-944,14-15 0,-3 0-786,-10 1 1,-2 0 785,-1 8 0,-1 2 0,-8-1 0,-1 1 15,14-6 0,0 0 0,0 1-30,0-3 0,-1-1 0,1 1 0,0 2 0,0 1 0,0-2-30,-10 8 0,2-2 0,8 1 0,2-3-90,-13 10 521,18-23-521,8-12-180,11-42 45,16 15 1,5-1-1,8-16 0,3-5 105,-4 10 0,2 0 0,2-2-507,2-1 0,2-2 1,0 1 596,1-4 0,-1 1 0,0 0 90,-2 5 0,0 1 0,-2 0-287,-1 0 1,-1 0 0,-3 3 406,-1 3 0,-3 2 486,-2 0 1,-5 4-577,-5 10 90,-2 2-180,-27 35 90,-21 7 45,6-1 0,-4 4 27,6-11 0,-2 1 0,-1 1-162,1 2 0,-1 0 0,1 2-30,-3 4 0,-1 2 0,3-2-1337,-4 7 1,5-1 1366,2 3 0,5-3 0,7-9 0,10-6 0</inkml:trace>
  <inkml:trace contextRef="#ctx0" brushRef="#br0" timeOffset="1368">25498 10015 16528,'0'19'1619,"0"18"-1350,-9-13-179,-2 22 0,-8-16-45,5-7 0,-1 2 0,1 0 0,-2 0-45,-7 8 0,-2 2-755,-4-1 0,-1 1 755,8-6 0,-1 0 0,-2 1 0,-3-1 0,-1 1 0,-1 0 60,0 2 0,1 1 0,-1 0-60,0 0 0,0-1 0,1 1-60,2-3 0,0 0 0,2-1 60,-5 7 0,2-2 81,3-3 0,2-6-261,-8-12 0,12 3 90,28-42-360,30-14-90,-2 8 1,4-5-392,-9 3 0,1-2 0,3-1 818,-4 8 1,3-1 0,-1 0 0,0-1 134,-3-2 0,-1-3 1,0 1-1,1 2 38,8-6 0,1 3 0,-2 0 486,-6 5 1,-3 2 0,-3 2-277,-4 1 0,-3 4 99,8 2 81,-28 29-270,-25 30-45,7-10 0,-3 3-101,1-4 0,-3 2 0,-1-1-4,-6 4 0,-1-1 0,-1 1 32,0 3 1,0 0 0,-1 1-63,3-6 0,0 0 0,-2 1 0,1 0 22,0 2 1,0 1-1,0-1 1,0 1-23,-2 0 0,-1-1 0,1 1 0,0 0 0,1 0 0,0-1 0,1 1 0,1-2 29,-6 8 1,0-1 0,2-3-90,8-8 0,0-2 1,3-3 243,-2 3 0,4-6-453,3-3-721,28-27-359,21-19 674,2 4 1,4-2 30,-10 1 1,1-2-1,1 0 584,4 0 0,1 1 0,0-1 120,-5 0 0,-1 1 0,-2 0 1332,6-5 0,-3 4-763,0-4 91,-28 31 0,-29 31-496,2-4 1,-4 4-183,3-6 1,-3 2 0,0 0 17,-4 4 0,-2 2 0,0 1-172,-2 1 0,0 2 1,0 0 141,-1 2 0,0 0 0,2 0-30,4-4 0,0-2 0,2-1-135,-9 10 0,4-5 14,10-16 1,6-3-1139,10-1-1080,40-51 540,2 5 0,7-3 569,-3 1 1,2-3 0,0-2 1244,-4 5 1,0-2-1,0 0 1,-3 4 0,10-6-1,-4 3 1,-5 1 0,-1 1-1</inkml:trace>
  <inkml:trace contextRef="#ctx0" brushRef="#br0" timeOffset="1492">24753 11132 15268,'-42'28'877,"-1"0"0,11-3 0,-2 1 0,0 2-697,-8 4 0,-1 1 0,-1 2-1186,10-7 0,-1 1 0,1 1 0,0 0 1006,1 1 0,1 1 0,0 0 0,0 0-270,2-2 0,0 0 0,1 0 1,1-1-3008,-4 8 0,3 0 0,1-2 3393,-8 11 1,4-5 0,2 1 0,13-16 0</inkml:trace>
  <inkml:trace contextRef="#ctx0" brushRef="#br0" timeOffset="2593">24303 11445 15448,'-18'39'2699,"-4"1"-2475,0-13 1,-4 2 90,-2 1 0,-3 1-270,-7 7 0,-2 3-1023,8-10 1,0 1-1,-2 0 978,-4 4 0,-2 0 0,0 1 22,7-6 1,-1 1 0,-1 1-1,0 0-22,-4 3 0,0 0 0,0 1 0,-1 0-410,0 0 0,0 0 0,1 0 0,-1 0 432,0 0 1,0 0-1,1 0 1,1 0-46,4-3 1,2 1-1,0 0 1,2-2 25,-5 5 1,3-2 0,1-1-364,-4 7 0,3-6-269,-7-5-271,45-25 45,8-23 1,5-11 284,6 5 1,6 1-1,0-3-25,5-7 0,0-1 1,1-2 504,-7 6 0,0-1 0,0 1 0,0-1 150,7-7 0,0 1 0,-2 0 1191,-4 5 0,-1 1 1,-4 2-713,-4-4 1,-3 5 1636,7 8-1277,-61 38-539,6 8 0,-3 5-796,1-4 1,-3 2-1,-1 1 503,4-3 1,-1 1 0,0 1-1,0 1-193,-2 4 1,0 1 0,0 1 0,-1 1 147,-1 1 1,-1 0-1,-1 1 1,1 1 12,6-8 1,-1 0 0,0 1 0,1-1 0,0 1-54,1 1 0,0 0 0,1 1 0,-1-1 1,1-1 39,-6 4 0,1 0 1,-1-1-1,2 0-322,2-2 0,1 0 0,1-1 0,1-1 180,0 2 0,1-2 0,2-3-123,-5 3 1,3-7-747,-1-7-450,44-29 674,2-16 0,5-5 135,16 0 1,3-1 419,-12 1 0,0-2 0,-1 1 210,-2 4 0,0 2 0,-2-1 947,6-8 0,-4 1-227,-10 8 0,-3 4 2926,3 2-2656,-43 38-631,6 0 1,-2 5 181,-4 3 1,-5 4-1,1 1-391,0 4 0,0 1 0,-1 2-747,2-5-1,0 1 1,0 0 0,0 2 642,1 2 0,1 2 0,0 0 0,0-1-45,0-1 0,-1 0 0,1-1 0,0 0-233,2-1 1,-1-1-1,2-1 1,1-2-173,-9 16 0,4-6-495,4-12 1,11-12-2519,39-45 3418,8-7 0,2-3 0,-11 7 0,0 1 0,6-2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A648C-3865-4F47-A5CF-5BC37B019A40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E4717-105B-934E-958E-C029E60A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3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09B5-B76B-0D00-73F8-552850B9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F3DD5-F2F1-F493-AB12-43990A027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A4F62-F8DA-A429-B787-4D28BC88D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B5FBF-0AF2-5539-E08A-F1C5F5583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graph types depend on different visual assessments to uncover underlying trends. Pie charts are a common way to show parts of a whole. Most readers will likely judge angle when extracting information from pie charts, but they could also com- pare areas and arc length of the slices. Plotting the same data as a bar chart effectively shows relative values.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4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5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7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42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0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4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60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3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27FC2-EF67-F54F-A8B4-B9D27BA3F6CA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  <a:t>EN.580.428 </a:t>
            </a:r>
            <a:b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</a:br>
            <a: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  <a:t>Genomic Data Visualization</a:t>
            </a:r>
            <a:b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</a:br>
            <a: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  <a:t>Lesson 0</a:t>
            </a:r>
            <a:b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</a:br>
            <a:br>
              <a:rPr lang="en-US" sz="4400" dirty="0">
                <a:latin typeface="Aptos" panose="020B0004020202020204" pitchFamily="34" charset="0"/>
              </a:rPr>
            </a:br>
            <a:r>
              <a:rPr lang="en-US" sz="4400" dirty="0">
                <a:latin typeface="Aptos" panose="020B0004020202020204" pitchFamily="34" charset="0"/>
              </a:rPr>
              <a:t>Welcome and 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04E1362-5D92-CAE9-63DF-28E6695E3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300" y="2851944"/>
            <a:ext cx="2565400" cy="22987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0F5571-EBB9-40FE-353D-A057149CC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4DDC48-D844-1712-7128-6B9D33FA54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92940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D882B0-521C-544F-BA42-217644214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4650" y="2851944"/>
            <a:ext cx="3568700" cy="22987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78491FF-9992-0E18-B6C3-DB660A26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3104-E95B-C4FC-9CA2-67FE96546FB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4463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96A7086-B7EB-7E95-1075-F511D253E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2D8676F-21CA-60FA-C51E-344A1C02436A}"/>
              </a:ext>
            </a:extLst>
          </p:cNvPr>
          <p:cNvSpPr txBox="1">
            <a:spLocks/>
          </p:cNvSpPr>
          <p:nvPr/>
        </p:nvSpPr>
        <p:spPr>
          <a:xfrm>
            <a:off x="6172200" y="2474843"/>
            <a:ext cx="5181600" cy="370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AECD1A-4E4A-B345-94B9-015740CFDB55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7EFA2-591C-3AB2-AA16-A1C5755C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53" y="2086671"/>
            <a:ext cx="3803667" cy="37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47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CDBB-9190-BB48-8C3F-2653F59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ED65-7716-1643-A422-1608BDED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Gestalt Principles are an essential part of visual design </a:t>
            </a:r>
            <a:br>
              <a:rPr lang="en-US" sz="2800" dirty="0"/>
            </a:br>
            <a:r>
              <a:rPr lang="en-US" sz="2800" dirty="0"/>
              <a:t>(generally, not just data visualization)</a:t>
            </a:r>
          </a:p>
          <a:p>
            <a:r>
              <a:rPr lang="en-US" sz="2800" dirty="0"/>
              <a:t>There are more than ten overlapping principles</a:t>
            </a:r>
          </a:p>
          <a:p>
            <a:r>
              <a:rPr lang="en-US" sz="2800" dirty="0"/>
              <a:t>We will focus a few most applicable to data visualization</a:t>
            </a:r>
          </a:p>
          <a:p>
            <a:r>
              <a:rPr lang="en-US" sz="2800" dirty="0"/>
              <a:t>Basic on perception and cognitive psychology research </a:t>
            </a:r>
          </a:p>
        </p:txBody>
      </p:sp>
    </p:spTree>
    <p:extLst>
      <p:ext uri="{BB962C8B-B14F-4D97-AF65-F5344CB8AC3E}">
        <p14:creationId xmlns:p14="http://schemas.microsoft.com/office/powerpoint/2010/main" val="267482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F39616-02DF-3378-44FE-C10D8553F9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7929" y="1974571"/>
            <a:ext cx="3566332" cy="353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73A53E-1B6E-6BB6-93B8-F740225728D9}"/>
                  </a:ext>
                </a:extLst>
              </p14:cNvPr>
              <p14:cNvContentPartPr/>
              <p14:nvPr/>
            </p14:nvContentPartPr>
            <p14:xfrm>
              <a:off x="7968960" y="3400560"/>
              <a:ext cx="1944360" cy="1319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73A53E-1B6E-6BB6-93B8-F740225728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2760" y="3384360"/>
                <a:ext cx="1976760" cy="13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20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  <a:p>
            <a:r>
              <a:rPr lang="en-US" dirty="0"/>
              <a:t>How does this data visualization use the Gestalt principle of similarity?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1D75-7122-95BE-1A42-2C6C2BAC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91"/>
          <a:stretch/>
        </p:blipFill>
        <p:spPr>
          <a:xfrm>
            <a:off x="7361660" y="2753066"/>
            <a:ext cx="2802680" cy="2743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7F906-60D9-20CE-4C7B-E6F4F24ECEC6}"/>
              </a:ext>
            </a:extLst>
          </p:cNvPr>
          <p:cNvSpPr txBox="1">
            <a:spLocks/>
          </p:cNvSpPr>
          <p:nvPr/>
        </p:nvSpPr>
        <p:spPr>
          <a:xfrm>
            <a:off x="10197342" y="-294235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79773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02E87-9DAC-39CA-E368-3C307CD9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83" y="2057133"/>
            <a:ext cx="3392559" cy="33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  <a:p>
            <a:r>
              <a:rPr lang="en-US" dirty="0"/>
              <a:t>How does this data visualization use the Gestalt principle of proximity?</a:t>
            </a:r>
            <a:endParaRPr lang="en-US" sz="2800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F11CD53-BEB8-FA04-3E96-9E3AC8BC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13" y="2678040"/>
            <a:ext cx="2921310" cy="2617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97B3D1-1DAF-AAA4-2FDD-EEE77C710ECB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82010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670A-9422-A0C3-1753-C9BF30C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98" y="1825625"/>
            <a:ext cx="3754060" cy="37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72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71C441-6E84-6A20-44CB-CDB1F29D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80" y="2678176"/>
            <a:ext cx="2470294" cy="24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39C66-FE8B-6DFB-97E1-8847FC1F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Recording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Eyesight check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Ground rules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2" descr="Eye examination - Wikipedia">
            <a:extLst>
              <a:ext uri="{FF2B5EF4-FFF2-40B4-BE49-F238E27FC236}">
                <a16:creationId xmlns:a16="http://schemas.microsoft.com/office/drawing/2014/main" id="{723322EF-2CFB-456C-A7B5-CC867CBF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3" y="0"/>
            <a:ext cx="5500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A1F1-133C-F5B1-3577-EBBA1B1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349" y="2678040"/>
            <a:ext cx="42587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AFB2-F74B-691D-6CFA-86EF59E9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08" y="1997002"/>
            <a:ext cx="3778123" cy="37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5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  <a:p>
            <a:r>
              <a:rPr lang="en-US" dirty="0"/>
              <a:t>How does this data visualization use the Gestalt principle of continuity?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B6472-CCA0-AB69-2B3A-96FC87D6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50" y="2629694"/>
            <a:ext cx="27432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315AA-B7BF-BCF6-E89A-861B2704688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A08D3F-0338-11AB-3B3B-004ECB21CA4D}"/>
                  </a:ext>
                </a:extLst>
              </p14:cNvPr>
              <p14:cNvContentPartPr/>
              <p14:nvPr/>
            </p14:nvContentPartPr>
            <p14:xfrm>
              <a:off x="7863120" y="3061800"/>
              <a:ext cx="1951560" cy="204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A08D3F-0338-11AB-3B3B-004ECB21CA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6920" y="3045600"/>
                <a:ext cx="1983960" cy="20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275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BB65-7025-EF32-4037-8168A3CA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5A86171-01C9-A61C-4C89-56D3FA82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5E4D23E-7B35-5438-325A-A244A51358DA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7781AA-A291-C067-50FB-9CC6E14C76F4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074" name="Picture 2" descr="Create a treemap chart in Office - Microsoft Support">
            <a:extLst>
              <a:ext uri="{FF2B5EF4-FFF2-40B4-BE49-F238E27FC236}">
                <a16:creationId xmlns:a16="http://schemas.microsoft.com/office/drawing/2014/main" id="{AB6BD262-E0FE-EB78-921E-2EFAA8DA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5401"/>
            <a:ext cx="4959928" cy="453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988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E2D6-B9D2-9CFA-F669-DEB4C3F50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5C7B21-667B-038A-0AEB-B0503AB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96A3E0D-1774-D531-0AE6-A1F317F60C7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17C72B-820A-ED20-C08E-AEC650AA36F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C985769-5AB8-BC7C-CFC3-E0037592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64" y="1769342"/>
            <a:ext cx="3632571" cy="45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96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Human perception has a harder time resolving certain data encodings for different data types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826004" y="1963038"/>
            <a:ext cx="8539991" cy="45383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56336-DFC2-2B16-5A0C-3A0880FC45D7}"/>
              </a:ext>
            </a:extLst>
          </p:cNvPr>
          <p:cNvSpPr txBox="1"/>
          <p:nvPr/>
        </p:nvSpPr>
        <p:spPr>
          <a:xfrm>
            <a:off x="7648336" y="6132052"/>
            <a:ext cx="45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17B-7E2C-3741-B159-D888BEA7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4000" dirty="0"/>
              <a:t>Demo: Which letter is more common?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4D04A-12F3-5547-A7BC-716499B2ED32}"/>
              </a:ext>
            </a:extLst>
          </p:cNvPr>
          <p:cNvSpPr txBox="1"/>
          <p:nvPr/>
        </p:nvSpPr>
        <p:spPr>
          <a:xfrm>
            <a:off x="7142611" y="5755920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(Credit: Bang Wong, Nature Methods, 2010)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A0DDD-8DF9-B949-AB46-BA7D0A47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9" y="1867731"/>
            <a:ext cx="3803667" cy="3711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3C77C-C5B9-534E-B1DA-F6641D7B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90" y="1871422"/>
            <a:ext cx="5167185" cy="37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8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2EC05-7780-994C-A4FF-23B8965A6CAF}"/>
              </a:ext>
            </a:extLst>
          </p:cNvPr>
          <p:cNvSpPr/>
          <p:nvPr/>
        </p:nvSpPr>
        <p:spPr>
          <a:xfrm>
            <a:off x="774700" y="0"/>
            <a:ext cx="10642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CECA41E-18EA-5442-8B20-B48503E36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6731624" y="2240756"/>
            <a:ext cx="5682537" cy="2376487"/>
          </a:xfr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898E1D5-68CF-DE4B-AB43-FAEF4BF9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57" r="61076"/>
          <a:stretch/>
        </p:blipFill>
        <p:spPr>
          <a:xfrm>
            <a:off x="3968150" y="1666558"/>
            <a:ext cx="3341299" cy="408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DD464-C921-DC48-A451-E706F0DF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766" y="1574800"/>
            <a:ext cx="2207587" cy="1583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CA87B-6B20-6147-8758-7355DA938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5" y="3826257"/>
            <a:ext cx="1343127" cy="130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317A-E653-354B-A8A7-84094472759B}"/>
              </a:ext>
            </a:extLst>
          </p:cNvPr>
          <p:cNvSpPr txBox="1"/>
          <p:nvPr/>
        </p:nvSpPr>
        <p:spPr>
          <a:xfrm rot="16200000">
            <a:off x="9618881" y="3244332"/>
            <a:ext cx="430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Bang Wong, Nature Methods, 2010)</a:t>
            </a:r>
          </a:p>
        </p:txBody>
      </p:sp>
    </p:spTree>
    <p:extLst>
      <p:ext uri="{BB962C8B-B14F-4D97-AF65-F5344CB8AC3E}">
        <p14:creationId xmlns:p14="http://schemas.microsoft.com/office/powerpoint/2010/main" val="98861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1558-23C4-984D-BBA1-72C88088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B2DB-7AD9-6C42-B3CF-E9EFD81F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Salience (in data visualization) is how the viewer's eye is drawn to what is important in the data visualization</a:t>
            </a:r>
          </a:p>
          <a:p>
            <a:r>
              <a:rPr lang="en-US" dirty="0"/>
              <a:t>Enhanced saliency improves viewer understanding of the data</a:t>
            </a:r>
          </a:p>
          <a:p>
            <a:pPr lvl="1"/>
            <a:r>
              <a:rPr lang="en-US" dirty="0"/>
              <a:t>How accurately can the data be read from the visualization?</a:t>
            </a:r>
          </a:p>
          <a:p>
            <a:pPr lvl="1"/>
            <a:r>
              <a:rPr lang="en-US" dirty="0"/>
              <a:t>How many classes can be distinguished?</a:t>
            </a:r>
          </a:p>
          <a:p>
            <a:pPr lvl="1"/>
            <a:r>
              <a:rPr lang="en-US" dirty="0"/>
              <a:t>Can the visual properties and geometric primitives be separated from each other?</a:t>
            </a:r>
          </a:p>
          <a:p>
            <a:pPr lvl="1"/>
            <a:r>
              <a:rPr lang="en-US" dirty="0"/>
              <a:t>Which visual properties and geometric primitives are processed </a:t>
            </a:r>
            <a:r>
              <a:rPr lang="en-US" dirty="0" err="1"/>
              <a:t>preattentively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Which visual properties and geometric primitives encode more important information more effectively?</a:t>
            </a:r>
          </a:p>
          <a:p>
            <a:r>
              <a:rPr lang="en-US" dirty="0"/>
              <a:t>A good data visualization enhances saliency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5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40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these different data visualizations enhance saliency of different features?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564DEB-7027-2541-AF7E-B1B1C2137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804" y="2784977"/>
            <a:ext cx="2251367" cy="2251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57E79-11B0-E948-A5AB-787D9CE1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4" y="2806038"/>
            <a:ext cx="2230306" cy="2230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A7F55-153A-7C42-8904-017A0B59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4977"/>
            <a:ext cx="3776631" cy="2432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714DF7-EE4F-6716-DC91-CA638CCC926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1160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expectations</a:t>
            </a:r>
          </a:p>
          <a:p>
            <a:r>
              <a:rPr lang="en-US" dirty="0"/>
              <a:t>Establish a common vocabulary for discussing data visualization</a:t>
            </a:r>
          </a:p>
          <a:p>
            <a:pPr lvl="1"/>
            <a:r>
              <a:rPr lang="en-US" dirty="0"/>
              <a:t>To be able to communicate with each other about properties of data visualization</a:t>
            </a:r>
          </a:p>
          <a:p>
            <a:pPr lvl="1"/>
            <a:r>
              <a:rPr lang="en-US" dirty="0"/>
              <a:t>Be interactive</a:t>
            </a:r>
          </a:p>
          <a:p>
            <a:r>
              <a:rPr lang="en-US" dirty="0"/>
              <a:t>Make sure you know how to submit your HW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interpretation of this data visualization?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4400-14D9-2644-866D-E6B4B04B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9666"/>
          <a:stretch/>
        </p:blipFill>
        <p:spPr>
          <a:xfrm>
            <a:off x="3301939" y="1863801"/>
            <a:ext cx="5588121" cy="44407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5EDB6F-85C3-0B04-0FF1-2E28628FD15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620448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5" y="174032"/>
            <a:ext cx="9000520" cy="1108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D35828-B71A-734C-8262-26661C7C01A1}"/>
              </a:ext>
            </a:extLst>
          </p:cNvPr>
          <p:cNvSpPr txBox="1">
            <a:spLocks/>
          </p:cNvSpPr>
          <p:nvPr/>
        </p:nvSpPr>
        <p:spPr>
          <a:xfrm>
            <a:off x="1008184" y="1459907"/>
            <a:ext cx="10175630" cy="76790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gestalt principals are being applied?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6A10F-F193-104F-A7E5-4F8E69A5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69"/>
          <a:stretch/>
        </p:blipFill>
        <p:spPr>
          <a:xfrm>
            <a:off x="1186053" y="2405149"/>
            <a:ext cx="9813797" cy="38993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7B1DFA-886E-4823-2E05-E671564DA9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4112340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D8271-F3D8-1248-A84D-5754313F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593442"/>
            <a:ext cx="5178915" cy="334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98467-6153-C34F-945B-79FB92DD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960896-7DF5-326E-C966-470A6F349E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35C8C97-0227-B66D-B4B9-F875B6B03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38C4C6-E568-32D6-2CF6-2A837BFA214C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</p:spTree>
    <p:extLst>
      <p:ext uri="{BB962C8B-B14F-4D97-AF65-F5344CB8AC3E}">
        <p14:creationId xmlns:p14="http://schemas.microsoft.com/office/powerpoint/2010/main" val="325640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9E8-BFE1-4647-A404-6D4303E3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612034"/>
            <a:ext cx="5166338" cy="33277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1E742-C014-CBED-C596-F662E0A7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1F1A4D-3006-62B2-9C42-88C5FB34E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E874196-D18D-F6A5-4A60-C288234189B6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</p:spTree>
    <p:extLst>
      <p:ext uri="{BB962C8B-B14F-4D97-AF65-F5344CB8AC3E}">
        <p14:creationId xmlns:p14="http://schemas.microsoft.com/office/powerpoint/2010/main" val="1028434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AA68DB-CB78-741B-AD98-B7E015595F8D}"/>
              </a:ext>
            </a:extLst>
          </p:cNvPr>
          <p:cNvGrpSpPr/>
          <p:nvPr/>
        </p:nvGrpSpPr>
        <p:grpSpPr>
          <a:xfrm>
            <a:off x="3030049" y="869880"/>
            <a:ext cx="6131901" cy="2143152"/>
            <a:chOff x="3816645" y="869881"/>
            <a:chExt cx="4414547" cy="15429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F0DC2C-1C1A-6F47-AEC4-1764040E3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5" y="881629"/>
              <a:ext cx="1708824" cy="15311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50B49-D391-4245-9159-0C923D71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827" y="869881"/>
              <a:ext cx="2395365" cy="15429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A20040-9070-A2A3-02A6-BBE7FD43BE8F}"/>
              </a:ext>
            </a:extLst>
          </p:cNvPr>
          <p:cNvGrpSpPr/>
          <p:nvPr/>
        </p:nvGrpSpPr>
        <p:grpSpPr>
          <a:xfrm>
            <a:off x="2208240" y="3528391"/>
            <a:ext cx="7775519" cy="2983364"/>
            <a:chOff x="5602134" y="3602163"/>
            <a:chExt cx="5847663" cy="2243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134" y="3702681"/>
              <a:ext cx="1431376" cy="2143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F46CE1-7EF0-184D-8E2C-7362701B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843" y="3602163"/>
              <a:ext cx="4244954" cy="1542922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8F5FE4-41E0-F8F0-2E8E-E71B8E4986B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8FF1-9FED-BD75-2961-E40F6D1C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50415-582C-5F95-DAAB-3FD15323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https://</a:t>
            </a:r>
            <a:r>
              <a:rPr lang="en-US" b="1" dirty="0" err="1"/>
              <a:t>jef.works</a:t>
            </a:r>
            <a:r>
              <a:rPr lang="en-US" b="1" dirty="0"/>
              <a:t>/genomic-data-visualization-2026</a:t>
            </a:r>
          </a:p>
        </p:txBody>
      </p:sp>
    </p:spTree>
    <p:extLst>
      <p:ext uri="{BB962C8B-B14F-4D97-AF65-F5344CB8AC3E}">
        <p14:creationId xmlns:p14="http://schemas.microsoft.com/office/powerpoint/2010/main" val="94721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F20C-1C0E-6D63-1F60-89F2B80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001D-08C3-4B3E-B91A-DF544E38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</p:spTree>
    <p:extLst>
      <p:ext uri="{BB962C8B-B14F-4D97-AF65-F5344CB8AC3E}">
        <p14:creationId xmlns:p14="http://schemas.microsoft.com/office/powerpoint/2010/main" val="382163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9C99A5-84A4-6B45-4EE9-D47E30C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4580D4A-01C0-9840-9898-365BB5466B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799123"/>
          <a:ext cx="7663676" cy="424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1203110-9E70-7247-441D-872307AE9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" t="29037" r="3279" b="17895"/>
          <a:stretch/>
        </p:blipFill>
        <p:spPr>
          <a:xfrm rot="5400000">
            <a:off x="7760927" y="3008484"/>
            <a:ext cx="4485172" cy="18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</TotalTime>
  <Words>911</Words>
  <Application>Microsoft Macintosh PowerPoint</Application>
  <PresentationFormat>Widescreen</PresentationFormat>
  <Paragraphs>149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Office Theme</vt:lpstr>
      <vt:lpstr>EN.580.428  Genomic Data Visualization Lesson 0  Welcome and Introductions</vt:lpstr>
      <vt:lpstr>Announcements</vt:lpstr>
      <vt:lpstr>Lesson learning objectives</vt:lpstr>
      <vt:lpstr>Course website</vt:lpstr>
      <vt:lpstr>What is data visualization?</vt:lpstr>
      <vt:lpstr>What is data visualization?</vt:lpstr>
      <vt:lpstr>Data types</vt:lpstr>
      <vt:lpstr>Types of encodings for different data types: Geometric Primitives</vt:lpstr>
      <vt:lpstr>Types of encodings for different data types:  Visual Channels (control geometric primitives)</vt:lpstr>
      <vt:lpstr>Data visualizations use combinations of geometric primitives and visual channels</vt:lpstr>
      <vt:lpstr>Data visualizations use combinations of geometric primitives and visual channels</vt:lpstr>
      <vt:lpstr>Data visualizations use combinations of geometric primitives and visual channels</vt:lpstr>
      <vt:lpstr>Gestalt Principles </vt:lpstr>
      <vt:lpstr>Gestalt Principle: Similarity</vt:lpstr>
      <vt:lpstr>Gestalt Principle: Similarity</vt:lpstr>
      <vt:lpstr>Gestalt Principle: Proximity</vt:lpstr>
      <vt:lpstr>Gestalt Principle: Proximity</vt:lpstr>
      <vt:lpstr>Gestalt Principle: Enclosure</vt:lpstr>
      <vt:lpstr>Gestalt Principle: Enclosure</vt:lpstr>
      <vt:lpstr>Gestalt Principle: Enclosure</vt:lpstr>
      <vt:lpstr>Gestalt Principle: Continuity</vt:lpstr>
      <vt:lpstr>Gestalt Principle: Continuity</vt:lpstr>
      <vt:lpstr>Data visualizations use combinations of geometric primitives and visual channels</vt:lpstr>
      <vt:lpstr>Data visualizations use combinations of geometric primitives and visual channels</vt:lpstr>
      <vt:lpstr>Human perception has a harder time resolving certain data encodings for different data types</vt:lpstr>
      <vt:lpstr> Demo: Which letter is more common? </vt:lpstr>
      <vt:lpstr>PowerPoint Presentation</vt:lpstr>
      <vt:lpstr>Salience</vt:lpstr>
      <vt:lpstr>How do these different data visualizations enhance saliency of different features?</vt:lpstr>
      <vt:lpstr>What’s your interpretation of this data visualization?</vt:lpstr>
      <vt:lpstr>What about this one?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0  Welcome and Introductions</dc:title>
  <dc:creator>Jean Fan</dc:creator>
  <cp:lastModifiedBy>Jean Fan</cp:lastModifiedBy>
  <cp:revision>8</cp:revision>
  <dcterms:created xsi:type="dcterms:W3CDTF">2024-01-21T19:33:20Z</dcterms:created>
  <dcterms:modified xsi:type="dcterms:W3CDTF">2026-01-01T21:29:29Z</dcterms:modified>
</cp:coreProperties>
</file>